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5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F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898" autoAdjust="0"/>
    <p:restoredTop sz="94660"/>
  </p:normalViewPr>
  <p:slideViewPr>
    <p:cSldViewPr snapToGrid="0">
      <p:cViewPr varScale="1">
        <p:scale>
          <a:sx n="60" d="100"/>
          <a:sy n="60" d="100"/>
        </p:scale>
        <p:origin x="34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0330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r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1567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r">
              <a:defRPr sz="4200" b="1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0496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2244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8978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4973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1848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97833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7084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4956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5637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8244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99367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r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5900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LID4096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6DED79C-AF1F-4274-9F2F-88BF89D42066}" type="datetimeFigureOut">
              <a:rPr lang="LID4096" smtClean="0"/>
              <a:t>05/16/2018</a:t>
            </a:fld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05D1695-E26D-455F-AEE3-6FE763CAD94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4382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algn="r" defTabSz="457200" rtl="1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1.wdp"/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9.png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1.wdp"/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9.pn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12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3A6F33-CB68-42DF-8B53-60B3506CC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9600" cap="none" dirty="0" err="1"/>
              <a:t>OniX</a:t>
            </a:r>
            <a:endParaRPr lang="LID4096" cap="none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29D239C-AA2C-4A94-85B3-7F04898501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he-IL" sz="2400" dirty="0">
                <a:solidFill>
                  <a:schemeClr val="tx1"/>
                </a:solidFill>
              </a:rPr>
              <a:t>שון </a:t>
            </a:r>
            <a:r>
              <a:rPr lang="he-IL" sz="2400" dirty="0" err="1">
                <a:solidFill>
                  <a:schemeClr val="tx1"/>
                </a:solidFill>
              </a:rPr>
              <a:t>זרצקי</a:t>
            </a:r>
            <a:r>
              <a:rPr lang="he-IL" sz="2400" dirty="0">
                <a:solidFill>
                  <a:schemeClr val="tx1"/>
                </a:solidFill>
              </a:rPr>
              <a:t>, עומרי גוטליב, רועי עמרני,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he-IL" sz="2400" dirty="0">
                <a:solidFill>
                  <a:schemeClr val="tx1"/>
                </a:solidFill>
              </a:rPr>
              <a:t>שרון שטיין ואבי כדריה</a:t>
            </a:r>
            <a:endParaRPr lang="LID4096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682010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4407F48B-0297-4C97-89E6-7D0530C7C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463"/>
          <a:stretch/>
        </p:blipFill>
        <p:spPr bwMode="auto">
          <a:xfrm>
            <a:off x="952501" y="973139"/>
            <a:ext cx="1460499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0D612403-93B2-44D9-90E0-9FC67798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97313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99551338-D0B1-4B66-8912-7851D632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421639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A212E53C-C8F3-41B2-AF62-7A35F389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4216400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2C637AA7-A0D2-43EE-A870-87184D41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7472B44A-DD22-4538-99D6-EF791407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6048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5007A330-554F-4507-A285-4D0CCB24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6175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DD6299CD-8CBF-47C3-81C7-7FB2B76A3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×ª××¦××ª ×ª××× × ×¢×××¨ âªcloudâ¬â">
            <a:extLst>
              <a:ext uri="{FF2B5EF4-FFF2-40B4-BE49-F238E27FC236}">
                <a16:creationId xmlns:a16="http://schemas.microsoft.com/office/drawing/2014/main" id="{0FC8F68F-2D42-4D11-BD59-5AC6CF493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3014" y1="45366" x2="33014" y2="45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5" t="17154" b="19512"/>
          <a:stretch/>
        </p:blipFill>
        <p:spPr bwMode="auto">
          <a:xfrm>
            <a:off x="4127500" y="1963739"/>
            <a:ext cx="5553868" cy="247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×ª××¦××ª ×ª××× × ×¢×××¨ âªperson cartoonâ¬â">
            <a:extLst>
              <a:ext uri="{FF2B5EF4-FFF2-40B4-BE49-F238E27FC236}">
                <a16:creationId xmlns:a16="http://schemas.microsoft.com/office/drawing/2014/main" id="{0C2C8379-8691-4919-9F2C-EF99AB92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0" b="90000" l="9016" r="89930">
                        <a14:foregroundMark x1="50351" y1="7615" x2="50351" y2="7615"/>
                        <a14:foregroundMark x1="33489" y1="7308" x2="33489" y2="7308"/>
                        <a14:foregroundMark x1="40984" y1="3000" x2="40984" y2="3000"/>
                        <a14:foregroundMark x1="9016" y1="26692" x2="9016" y2="26692"/>
                        <a14:foregroundMark x1="15340" y1="38769" x2="15340" y2="38769"/>
                        <a14:foregroundMark x1="9016" y1="63538" x2="9016" y2="63538"/>
                        <a14:foregroundMark x1="17447" y1="81154" x2="16862" y2="81000"/>
                        <a14:foregroundMark x1="16511" y1="81154" x2="16511" y2="81154"/>
                        <a14:foregroundMark x1="16511" y1="79769" x2="16511" y2="79769"/>
                        <a14:foregroundMark x1="14754" y1="84846" x2="14754" y2="84846"/>
                        <a14:foregroundMark x1="15222" y1="84000" x2="15222" y2="84000"/>
                      </a14:backgroundRemoval>
                    </a14:imgEffect>
                    <a14:imgEffect>
                      <a14:artisticPaintStrokes/>
                    </a14:imgEffect>
                    <a14:imgEffect>
                      <a14:colorTemperature colorTemp="1118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" y="491441"/>
            <a:ext cx="798621" cy="1141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6" name="מחבר: מעוקל 25">
            <a:extLst>
              <a:ext uri="{FF2B5EF4-FFF2-40B4-BE49-F238E27FC236}">
                <a16:creationId xmlns:a16="http://schemas.microsoft.com/office/drawing/2014/main" id="{6DBE4D50-F7C1-46D4-92AB-228B7E575AA6}"/>
              </a:ext>
            </a:extLst>
          </p:cNvPr>
          <p:cNvCxnSpPr>
            <a:cxnSpLocks/>
            <a:stCxn id="6" idx="3"/>
            <a:endCxn id="3076" idx="1"/>
          </p:cNvCxnSpPr>
          <p:nvPr/>
        </p:nvCxnSpPr>
        <p:spPr>
          <a:xfrm>
            <a:off x="2413000" y="1807370"/>
            <a:ext cx="1714500" cy="139303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: מעוקל 2">
            <a:extLst>
              <a:ext uri="{FF2B5EF4-FFF2-40B4-BE49-F238E27FC236}">
                <a16:creationId xmlns:a16="http://schemas.microsoft.com/office/drawing/2014/main" id="{568FC54C-015B-4767-AECF-D93E13154408}"/>
              </a:ext>
            </a:extLst>
          </p:cNvPr>
          <p:cNvCxnSpPr>
            <a:cxnSpLocks/>
          </p:cNvCxnSpPr>
          <p:nvPr/>
        </p:nvCxnSpPr>
        <p:spPr>
          <a:xfrm rot="10800000">
            <a:off x="2413001" y="1587503"/>
            <a:ext cx="1835149" cy="139382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3D327A7D-771B-4DDE-9FE4-B196871E1304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24" name="תמונה 23">
              <a:extLst>
                <a:ext uri="{FF2B5EF4-FFF2-40B4-BE49-F238E27FC236}">
                  <a16:creationId xmlns:a16="http://schemas.microsoft.com/office/drawing/2014/main" id="{6E28C5FF-62E2-431F-B573-1ADE9424B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25" name="תמונה 24">
              <a:extLst>
                <a:ext uri="{FF2B5EF4-FFF2-40B4-BE49-F238E27FC236}">
                  <a16:creationId xmlns:a16="http://schemas.microsoft.com/office/drawing/2014/main" id="{25E8C36E-D610-4EF9-941F-E5DB9ADED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5498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אליפסה 18">
            <a:extLst>
              <a:ext uri="{FF2B5EF4-FFF2-40B4-BE49-F238E27FC236}">
                <a16:creationId xmlns:a16="http://schemas.microsoft.com/office/drawing/2014/main" id="{A6159626-44C0-490C-A3D1-9B4B276EB8DB}"/>
              </a:ext>
            </a:extLst>
          </p:cNvPr>
          <p:cNvSpPr/>
          <p:nvPr/>
        </p:nvSpPr>
        <p:spPr>
          <a:xfrm flipV="1">
            <a:off x="6812677" y="4167507"/>
            <a:ext cx="210819" cy="244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76" name="Picture 4" descr="×ª××¦××ª ×ª××× × ×¢×××¨ âªcloudâ¬â">
            <a:extLst>
              <a:ext uri="{FF2B5EF4-FFF2-40B4-BE49-F238E27FC236}">
                <a16:creationId xmlns:a16="http://schemas.microsoft.com/office/drawing/2014/main" id="{0FC8F68F-2D42-4D11-BD59-5AC6CF493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014" y1="45366" x2="33014" y2="45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5" t="17154" r="20959" b="19512"/>
          <a:stretch/>
        </p:blipFill>
        <p:spPr bwMode="auto">
          <a:xfrm>
            <a:off x="4127500" y="1963739"/>
            <a:ext cx="4096543" cy="247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4407F48B-0297-4C97-89E6-7D0530C7C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463"/>
          <a:stretch/>
        </p:blipFill>
        <p:spPr bwMode="auto">
          <a:xfrm>
            <a:off x="952501" y="973139"/>
            <a:ext cx="1460499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0D612403-93B2-44D9-90E0-9FC67798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97313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99551338-D0B1-4B66-8912-7851D632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421639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A212E53C-C8F3-41B2-AF62-7A35F389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4216400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2C637AA7-A0D2-43EE-A870-87184D41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7472B44A-DD22-4538-99D6-EF791407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6048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5007A330-554F-4507-A285-4D0CCB24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6175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DD6299CD-8CBF-47C3-81C7-7FB2B76A3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×ª××¦××ª ×ª××× × ×¢×××¨ âªperson cartoonâ¬â">
            <a:extLst>
              <a:ext uri="{FF2B5EF4-FFF2-40B4-BE49-F238E27FC236}">
                <a16:creationId xmlns:a16="http://schemas.microsoft.com/office/drawing/2014/main" id="{0C2C8379-8691-4919-9F2C-EF99AB92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0" b="90000" l="9016" r="89930">
                        <a14:foregroundMark x1="50351" y1="7615" x2="50351" y2="7615"/>
                        <a14:foregroundMark x1="33489" y1="7308" x2="33489" y2="7308"/>
                        <a14:foregroundMark x1="40984" y1="3000" x2="40984" y2="3000"/>
                        <a14:foregroundMark x1="9016" y1="26692" x2="9016" y2="26692"/>
                        <a14:foregroundMark x1="15340" y1="38769" x2="15340" y2="38769"/>
                        <a14:foregroundMark x1="9016" y1="63538" x2="9016" y2="63538"/>
                        <a14:foregroundMark x1="17447" y1="81154" x2="16862" y2="81000"/>
                        <a14:foregroundMark x1="16511" y1="81154" x2="16511" y2="81154"/>
                        <a14:foregroundMark x1="16511" y1="79769" x2="16511" y2="79769"/>
                        <a14:foregroundMark x1="14754" y1="84846" x2="14754" y2="84846"/>
                        <a14:foregroundMark x1="15222" y1="84000" x2="15222" y2="84000"/>
                      </a14:backgroundRemoval>
                    </a14:imgEffect>
                    <a14:imgEffect>
                      <a14:artisticPaintStrokes/>
                    </a14:imgEffect>
                    <a14:imgEffect>
                      <a14:colorTemperature colorTemp="1118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" y="491441"/>
            <a:ext cx="798621" cy="1141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6" name="מחבר: מעוקל 25">
            <a:extLst>
              <a:ext uri="{FF2B5EF4-FFF2-40B4-BE49-F238E27FC236}">
                <a16:creationId xmlns:a16="http://schemas.microsoft.com/office/drawing/2014/main" id="{6DBE4D50-F7C1-46D4-92AB-228B7E575AA6}"/>
              </a:ext>
            </a:extLst>
          </p:cNvPr>
          <p:cNvCxnSpPr>
            <a:cxnSpLocks/>
            <a:stCxn id="6" idx="3"/>
            <a:endCxn id="3076" idx="1"/>
          </p:cNvCxnSpPr>
          <p:nvPr/>
        </p:nvCxnSpPr>
        <p:spPr>
          <a:xfrm>
            <a:off x="2413000" y="1807370"/>
            <a:ext cx="1714500" cy="139303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: מעוקל 2">
            <a:extLst>
              <a:ext uri="{FF2B5EF4-FFF2-40B4-BE49-F238E27FC236}">
                <a16:creationId xmlns:a16="http://schemas.microsoft.com/office/drawing/2014/main" id="{568FC54C-015B-4767-AECF-D93E13154408}"/>
              </a:ext>
            </a:extLst>
          </p:cNvPr>
          <p:cNvCxnSpPr>
            <a:cxnSpLocks/>
          </p:cNvCxnSpPr>
          <p:nvPr/>
        </p:nvCxnSpPr>
        <p:spPr>
          <a:xfrm rot="10800000">
            <a:off x="2413001" y="1587503"/>
            <a:ext cx="1835149" cy="139382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5843EE7B-DEC7-4F29-9A02-05CFC4F94AC5}"/>
              </a:ext>
            </a:extLst>
          </p:cNvPr>
          <p:cNvCxnSpPr>
            <a:cxnSpLocks/>
          </p:cNvCxnSpPr>
          <p:nvPr/>
        </p:nvCxnSpPr>
        <p:spPr>
          <a:xfrm flipH="1">
            <a:off x="1786732" y="2641601"/>
            <a:ext cx="10319" cy="1235075"/>
          </a:xfrm>
          <a:prstGeom prst="straightConnector1">
            <a:avLst/>
          </a:prstGeom>
          <a:ln w="7620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מחבר: מעוקל 3">
            <a:extLst>
              <a:ext uri="{FF2B5EF4-FFF2-40B4-BE49-F238E27FC236}">
                <a16:creationId xmlns:a16="http://schemas.microsoft.com/office/drawing/2014/main" id="{2838E47F-FD3A-4524-8717-592517128FA4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2615923" y="4411665"/>
            <a:ext cx="4302164" cy="858834"/>
          </a:xfrm>
          <a:prstGeom prst="curvedConnector2">
            <a:avLst/>
          </a:prstGeom>
          <a:ln w="5715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מחבר: מעוקל 32">
            <a:extLst>
              <a:ext uri="{FF2B5EF4-FFF2-40B4-BE49-F238E27FC236}">
                <a16:creationId xmlns:a16="http://schemas.microsoft.com/office/drawing/2014/main" id="{1338B9B3-EC77-4FEF-B0DF-8E66218F2646}"/>
              </a:ext>
            </a:extLst>
          </p:cNvPr>
          <p:cNvCxnSpPr>
            <a:cxnSpLocks/>
          </p:cNvCxnSpPr>
          <p:nvPr/>
        </p:nvCxnSpPr>
        <p:spPr>
          <a:xfrm rot="5400000">
            <a:off x="4288512" y="2962477"/>
            <a:ext cx="613566" cy="3554809"/>
          </a:xfrm>
          <a:prstGeom prst="curvedConnector2">
            <a:avLst/>
          </a:prstGeom>
          <a:ln w="7620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קבוצה 48">
            <a:extLst>
              <a:ext uri="{FF2B5EF4-FFF2-40B4-BE49-F238E27FC236}">
                <a16:creationId xmlns:a16="http://schemas.microsoft.com/office/drawing/2014/main" id="{8F169FF3-225E-4CA8-836E-D41AF0C0F600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50" name="תמונה 49">
              <a:extLst>
                <a:ext uri="{FF2B5EF4-FFF2-40B4-BE49-F238E27FC236}">
                  <a16:creationId xmlns:a16="http://schemas.microsoft.com/office/drawing/2014/main" id="{E454BA67-C780-4116-BB59-6B7316647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51" name="תמונה 50">
              <a:extLst>
                <a:ext uri="{FF2B5EF4-FFF2-40B4-BE49-F238E27FC236}">
                  <a16:creationId xmlns:a16="http://schemas.microsoft.com/office/drawing/2014/main" id="{FA8A016E-FD34-4CD6-807A-AD9A7B257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4630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אליפסה 18">
            <a:extLst>
              <a:ext uri="{FF2B5EF4-FFF2-40B4-BE49-F238E27FC236}">
                <a16:creationId xmlns:a16="http://schemas.microsoft.com/office/drawing/2014/main" id="{A6159626-44C0-490C-A3D1-9B4B276EB8DB}"/>
              </a:ext>
            </a:extLst>
          </p:cNvPr>
          <p:cNvSpPr/>
          <p:nvPr/>
        </p:nvSpPr>
        <p:spPr>
          <a:xfrm flipV="1">
            <a:off x="6812677" y="4167507"/>
            <a:ext cx="210819" cy="244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76" name="Picture 4" descr="×ª××¦××ª ×ª××× × ×¢×××¨ âªcloudâ¬â">
            <a:extLst>
              <a:ext uri="{FF2B5EF4-FFF2-40B4-BE49-F238E27FC236}">
                <a16:creationId xmlns:a16="http://schemas.microsoft.com/office/drawing/2014/main" id="{0FC8F68F-2D42-4D11-BD59-5AC6CF493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014" y1="45366" x2="33014" y2="45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5" t="17154" r="20959" b="19512"/>
          <a:stretch/>
        </p:blipFill>
        <p:spPr bwMode="auto">
          <a:xfrm>
            <a:off x="4127500" y="1963739"/>
            <a:ext cx="4096543" cy="247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4407F48B-0297-4C97-89E6-7D0530C7C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463"/>
          <a:stretch/>
        </p:blipFill>
        <p:spPr bwMode="auto">
          <a:xfrm>
            <a:off x="952501" y="973139"/>
            <a:ext cx="1460499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0D612403-93B2-44D9-90E0-9FC67798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97313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99551338-D0B1-4B66-8912-7851D632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421639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A212E53C-C8F3-41B2-AF62-7A35F389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4216400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2C637AA7-A0D2-43EE-A870-87184D41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7472B44A-DD22-4538-99D6-EF791407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6048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5007A330-554F-4507-A285-4D0CCB24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6175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DD6299CD-8CBF-47C3-81C7-7FB2B76A3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×ª××¦××ª ×ª××× × ×¢×××¨ âªperson cartoonâ¬â">
            <a:extLst>
              <a:ext uri="{FF2B5EF4-FFF2-40B4-BE49-F238E27FC236}">
                <a16:creationId xmlns:a16="http://schemas.microsoft.com/office/drawing/2014/main" id="{0C2C8379-8691-4919-9F2C-EF99AB92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0" b="90000" l="9016" r="89930">
                        <a14:foregroundMark x1="50351" y1="7615" x2="50351" y2="7615"/>
                        <a14:foregroundMark x1="33489" y1="7308" x2="33489" y2="7308"/>
                        <a14:foregroundMark x1="40984" y1="3000" x2="40984" y2="3000"/>
                        <a14:foregroundMark x1="9016" y1="26692" x2="9016" y2="26692"/>
                        <a14:foregroundMark x1="15340" y1="38769" x2="15340" y2="38769"/>
                        <a14:foregroundMark x1="9016" y1="63538" x2="9016" y2="63538"/>
                        <a14:foregroundMark x1="17447" y1="81154" x2="16862" y2="81000"/>
                        <a14:foregroundMark x1="16511" y1="81154" x2="16511" y2="81154"/>
                        <a14:foregroundMark x1="16511" y1="79769" x2="16511" y2="79769"/>
                        <a14:foregroundMark x1="14754" y1="84846" x2="14754" y2="84846"/>
                        <a14:foregroundMark x1="15222" y1="84000" x2="15222" y2="84000"/>
                      </a14:backgroundRemoval>
                    </a14:imgEffect>
                    <a14:imgEffect>
                      <a14:artisticPaintStrokes/>
                    </a14:imgEffect>
                    <a14:imgEffect>
                      <a14:colorTemperature colorTemp="1118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" y="491441"/>
            <a:ext cx="798621" cy="1141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6" name="מחבר: מעוקל 25">
            <a:extLst>
              <a:ext uri="{FF2B5EF4-FFF2-40B4-BE49-F238E27FC236}">
                <a16:creationId xmlns:a16="http://schemas.microsoft.com/office/drawing/2014/main" id="{6DBE4D50-F7C1-46D4-92AB-228B7E575AA6}"/>
              </a:ext>
            </a:extLst>
          </p:cNvPr>
          <p:cNvCxnSpPr>
            <a:cxnSpLocks/>
            <a:stCxn id="6" idx="3"/>
            <a:endCxn id="3076" idx="1"/>
          </p:cNvCxnSpPr>
          <p:nvPr/>
        </p:nvCxnSpPr>
        <p:spPr>
          <a:xfrm>
            <a:off x="2413000" y="1807370"/>
            <a:ext cx="1714500" cy="139303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: מעוקל 2">
            <a:extLst>
              <a:ext uri="{FF2B5EF4-FFF2-40B4-BE49-F238E27FC236}">
                <a16:creationId xmlns:a16="http://schemas.microsoft.com/office/drawing/2014/main" id="{568FC54C-015B-4767-AECF-D93E13154408}"/>
              </a:ext>
            </a:extLst>
          </p:cNvPr>
          <p:cNvCxnSpPr>
            <a:cxnSpLocks/>
          </p:cNvCxnSpPr>
          <p:nvPr/>
        </p:nvCxnSpPr>
        <p:spPr>
          <a:xfrm rot="10800000">
            <a:off x="2413001" y="1587503"/>
            <a:ext cx="1835149" cy="139382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5843EE7B-DEC7-4F29-9A02-05CFC4F94AC5}"/>
              </a:ext>
            </a:extLst>
          </p:cNvPr>
          <p:cNvCxnSpPr>
            <a:cxnSpLocks/>
          </p:cNvCxnSpPr>
          <p:nvPr/>
        </p:nvCxnSpPr>
        <p:spPr>
          <a:xfrm flipH="1">
            <a:off x="1786732" y="2641601"/>
            <a:ext cx="10319" cy="1235075"/>
          </a:xfrm>
          <a:prstGeom prst="straightConnector1">
            <a:avLst/>
          </a:prstGeom>
          <a:ln w="7620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מחבר: מעוקל 3">
            <a:extLst>
              <a:ext uri="{FF2B5EF4-FFF2-40B4-BE49-F238E27FC236}">
                <a16:creationId xmlns:a16="http://schemas.microsoft.com/office/drawing/2014/main" id="{2838E47F-FD3A-4524-8717-592517128FA4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2615923" y="4411665"/>
            <a:ext cx="4302164" cy="858834"/>
          </a:xfrm>
          <a:prstGeom prst="curvedConnector2">
            <a:avLst/>
          </a:prstGeom>
          <a:ln w="5715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מחבר: מעוקל 32">
            <a:extLst>
              <a:ext uri="{FF2B5EF4-FFF2-40B4-BE49-F238E27FC236}">
                <a16:creationId xmlns:a16="http://schemas.microsoft.com/office/drawing/2014/main" id="{1338B9B3-EC77-4FEF-B0DF-8E66218F2646}"/>
              </a:ext>
            </a:extLst>
          </p:cNvPr>
          <p:cNvCxnSpPr>
            <a:cxnSpLocks/>
          </p:cNvCxnSpPr>
          <p:nvPr/>
        </p:nvCxnSpPr>
        <p:spPr>
          <a:xfrm rot="5400000">
            <a:off x="4288512" y="2962477"/>
            <a:ext cx="613566" cy="3554809"/>
          </a:xfrm>
          <a:prstGeom prst="curvedConnector2">
            <a:avLst/>
          </a:prstGeom>
          <a:ln w="7620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BB152D42-25C1-4885-B615-992CB46BC41E}"/>
              </a:ext>
            </a:extLst>
          </p:cNvPr>
          <p:cNvCxnSpPr>
            <a:cxnSpLocks/>
          </p:cNvCxnSpPr>
          <p:nvPr/>
        </p:nvCxnSpPr>
        <p:spPr>
          <a:xfrm flipH="1" flipV="1">
            <a:off x="1586131" y="2624137"/>
            <a:ext cx="614" cy="1160463"/>
          </a:xfrm>
          <a:prstGeom prst="straightConnector1">
            <a:avLst/>
          </a:prstGeom>
          <a:ln w="7620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79C4E133-A7A4-4D39-94BE-89D915C9FEE3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23" name="תמונה 22">
              <a:extLst>
                <a:ext uri="{FF2B5EF4-FFF2-40B4-BE49-F238E27FC236}">
                  <a16:creationId xmlns:a16="http://schemas.microsoft.com/office/drawing/2014/main" id="{76862F94-6F5B-4738-8D53-353B06D96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24" name="תמונה 23">
              <a:extLst>
                <a:ext uri="{FF2B5EF4-FFF2-40B4-BE49-F238E27FC236}">
                  <a16:creationId xmlns:a16="http://schemas.microsoft.com/office/drawing/2014/main" id="{EC79126D-3689-4342-8E5B-6D313F4B6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772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75925C-6FC8-4735-8FA7-CA599A67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בעיית האבטחה ופתרונה</a:t>
            </a:r>
            <a:endParaRPr lang="LID4096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FAE6F3-DF04-4D96-A8EC-24088C91C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he-IL" sz="2600" dirty="0"/>
              <a:t>ב-</a:t>
            </a:r>
            <a:r>
              <a:rPr lang="en-US" sz="2600" dirty="0"/>
              <a:t>smart contract</a:t>
            </a:r>
            <a:r>
              <a:rPr lang="he-IL" sz="2600" dirty="0"/>
              <a:t> רשומה רשימת בתי החולים בהם כל חולה ביקר.</a:t>
            </a:r>
          </a:p>
          <a:p>
            <a:r>
              <a:rPr lang="he-IL" sz="2600" dirty="0"/>
              <a:t>אבל כולם יכולים לקרוא את המידע הזה, ולכן זו פגיעה בפרטיות!</a:t>
            </a:r>
          </a:p>
          <a:p>
            <a:r>
              <a:rPr lang="he-IL" sz="2600" dirty="0"/>
              <a:t>לעבור על כל בתי החולים - לא יעיל.</a:t>
            </a:r>
          </a:p>
          <a:p>
            <a:r>
              <a:rPr lang="he-IL" sz="2600" dirty="0"/>
              <a:t>לכן לכל חולה נשמור רשימה מבוזרת. </a:t>
            </a:r>
          </a:p>
          <a:p>
            <a:r>
              <a:rPr lang="he-IL" sz="2600" dirty="0"/>
              <a:t>ב-</a:t>
            </a:r>
            <a:r>
              <a:rPr lang="en-US" sz="2600" dirty="0"/>
              <a:t>block chain</a:t>
            </a:r>
            <a:r>
              <a:rPr lang="he-IL" sz="2600" dirty="0"/>
              <a:t> ישמר בית החולים הראשון בו החולה ביקר, ובכל בית חולים ישמר בית החולים הבא.</a:t>
            </a:r>
          </a:p>
          <a:p>
            <a:pPr lvl="1"/>
            <a:r>
              <a:rPr lang="he-IL" sz="2200" dirty="0"/>
              <a:t>רק בית חולים עם הרשאות יקבל את המידע על בית החולים הבא בו ביקר החולה.</a:t>
            </a:r>
          </a:p>
          <a:p>
            <a:pPr lvl="1"/>
            <a:endParaRPr lang="LID4096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914D4336-D0E7-40F1-BC8A-37262C85ACD2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D7FDB9C6-C624-4E9B-B614-21D362F21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FD8BD501-C139-46FC-A101-B9A7C75CD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52126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933FBF9-E36E-4321-90A8-15F46FDF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הדגמה</a:t>
            </a:r>
            <a:endParaRPr lang="LID4096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0E547C-78EE-408B-A1E5-D1021F83E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8BD288B2-27EF-4F40-AA5F-13A9B739049C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58F98DF7-3F3F-4492-9D04-B8FC5AA4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F50BF289-3774-4C8A-9A10-8286707BC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03318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1DAA27-3906-4136-939E-181EFE5D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sz="6000" dirty="0"/>
              <a:t>מי אנחנו?</a:t>
            </a:r>
            <a:endParaRPr lang="LID4096" sz="6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4E14D3-BF02-475E-A984-3636DB32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800" dirty="0"/>
              <a:t>שון </a:t>
            </a:r>
            <a:r>
              <a:rPr lang="he-IL" sz="2800" dirty="0" err="1"/>
              <a:t>זרצקי</a:t>
            </a:r>
            <a:r>
              <a:rPr lang="he-IL" sz="2800" dirty="0"/>
              <a:t> – סטודנט בשנה ג' לתואר ראשון במתמטיקה-מדעי המחשב.</a:t>
            </a:r>
          </a:p>
          <a:p>
            <a:pPr algn="r" rtl="1"/>
            <a:r>
              <a:rPr lang="he-IL" sz="2800" dirty="0"/>
              <a:t>שרון שטיין – סטודנטית בשנה ג' לתואר ראשון במתמטיקה עיונית.</a:t>
            </a:r>
          </a:p>
          <a:p>
            <a:pPr algn="r" rtl="1"/>
            <a:r>
              <a:rPr lang="he-IL" sz="2800" dirty="0"/>
              <a:t>עומרי גוטליב, רועי עמרני ואבי כדריה – </a:t>
            </a:r>
            <a:br>
              <a:rPr lang="en-US" sz="2800" dirty="0"/>
            </a:br>
            <a:r>
              <a:rPr lang="he-IL" sz="2800" dirty="0"/>
              <a:t>סטודנטים בשנה ג' לתואר ראשון במתמטיקה-מדעי המחשב, וסטודנטים לתואר שני במדעי המחשב. </a:t>
            </a:r>
          </a:p>
          <a:p>
            <a:endParaRPr lang="LID4096" dirty="0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19B8F0DB-A391-4D3B-A1C5-5AB79F074E66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8C899059-0595-4136-BF1A-721377315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F3F8262E-2686-4BFC-A91F-BAAA9138A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  <p:pic>
        <p:nvPicPr>
          <p:cNvPr id="8" name="תמונה 7">
            <a:extLst>
              <a:ext uri="{FF2B5EF4-FFF2-40B4-BE49-F238E27FC236}">
                <a16:creationId xmlns:a16="http://schemas.microsoft.com/office/drawing/2014/main" id="{182582DA-CEF8-43AD-AF92-B407363F3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2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64BAAB-9176-4216-967D-7FDCFA10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5400" dirty="0"/>
              <a:t>מה הבעיה?</a:t>
            </a:r>
            <a:endParaRPr lang="LID4096" sz="5400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A009D713-F2ED-45F3-A60F-E277D70487F2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C12112C5-F83A-4015-86D9-5DE98954E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6EA2FCCB-837D-413E-AF93-D52B14616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F39EA839-6ECD-4FD0-B5F3-F9C4A236E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04" y="2371566"/>
            <a:ext cx="7205538" cy="39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19538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1179461-21B8-4A50-9F61-0B94774D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1"/>
            <a:r>
              <a:rPr lang="he-IL" sz="6000" dirty="0"/>
              <a:t>התהליך שעברנו</a:t>
            </a:r>
            <a:endParaRPr lang="LID4096" sz="6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1BD238C-01CE-496F-98E4-8CC147E40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3200" dirty="0"/>
              <a:t>קראנו מאמרים שעוסקים בפתרון הבעיה.</a:t>
            </a:r>
          </a:p>
          <a:p>
            <a:pPr algn="r" rtl="1"/>
            <a:r>
              <a:rPr lang="he-IL" sz="3200" dirty="0"/>
              <a:t>חשבנו שהם פותרים את הבעיה.</a:t>
            </a:r>
          </a:p>
          <a:p>
            <a:pPr algn="r" rtl="1"/>
            <a:r>
              <a:rPr lang="he-IL" sz="3200" dirty="0"/>
              <a:t>גילינו שחלקם יקרים מאוד, ובשאר עדיין יש מקור כוח.</a:t>
            </a:r>
          </a:p>
          <a:p>
            <a:pPr algn="r" rtl="1"/>
            <a:r>
              <a:rPr lang="he-IL" sz="3200" dirty="0"/>
              <a:t>חזרנו לבעיה והצענו פתרון אחר. 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CF89B8CD-39DB-45C7-91EE-1476FA0B17A2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A2FE153C-5861-4646-B40F-0D0CF58E1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507ADC0D-58CD-40AD-B784-FCBC64805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881398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17818A5-C7C4-41C4-817B-9CCF56E5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z="5400" dirty="0"/>
              <a:t>הפתרון שהצענו</a:t>
            </a:r>
            <a:endParaRPr lang="LID4096" sz="5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76F9BD6-E990-413F-8201-C248EFFCD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Smart contract</a:t>
            </a:r>
            <a:r>
              <a:rPr lang="he-IL" sz="2800" dirty="0"/>
              <a:t> שמנהל הרשאות למידע רפואי.</a:t>
            </a:r>
          </a:p>
          <a:p>
            <a:r>
              <a:rPr lang="he-IL" sz="2800" dirty="0"/>
              <a:t>בשביל למנוע פגיעה בפרטיות, חולים נותנים לרופאים הרשאות למידע שלהם.</a:t>
            </a:r>
          </a:p>
          <a:p>
            <a:pPr lvl="1"/>
            <a:r>
              <a:rPr lang="he-IL" sz="2400" dirty="0"/>
              <a:t>ההרשאות זמניות.</a:t>
            </a:r>
          </a:p>
          <a:p>
            <a:pPr lvl="1"/>
            <a:r>
              <a:rPr lang="he-IL" sz="2400" dirty="0"/>
              <a:t>הרשאות ניתנות בהקשר לבעיה הרפואית, לפי נושא.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1A9A3E44-C188-49D5-97F4-3AFBB66D6106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41DB5E42-31E3-4B99-B7E8-11C17B4D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154959BA-BE62-49B3-8F7E-1CFC2A1BE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6879020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4407F48B-0297-4C97-89E6-7D0530C7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97313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0D612403-93B2-44D9-90E0-9FC67798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97313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99551338-D0B1-4B66-8912-7851D632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421639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A212E53C-C8F3-41B2-AF62-7A35F389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4216400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5E58DAD0-E8C6-42E1-AC4C-05C37ABB392D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14" name="תמונה 13">
              <a:extLst>
                <a:ext uri="{FF2B5EF4-FFF2-40B4-BE49-F238E27FC236}">
                  <a16:creationId xmlns:a16="http://schemas.microsoft.com/office/drawing/2014/main" id="{256CD084-6219-4557-863F-FBFCA5136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15" name="תמונה 14">
              <a:extLst>
                <a:ext uri="{FF2B5EF4-FFF2-40B4-BE49-F238E27FC236}">
                  <a16:creationId xmlns:a16="http://schemas.microsoft.com/office/drawing/2014/main" id="{3C37B874-2736-4E28-9328-3DF4B3084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4567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4407F48B-0297-4C97-89E6-7D0530C7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97313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0D612403-93B2-44D9-90E0-9FC67798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97313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99551338-D0B1-4B66-8912-7851D632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421639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A212E53C-C8F3-41B2-AF62-7A35F389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4216400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2C637AA7-A0D2-43EE-A870-87184D41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7472B44A-DD22-4538-99D6-EF791407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6048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5007A330-554F-4507-A285-4D0CCB24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6175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DD6299CD-8CBF-47C3-81C7-7FB2B76A3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×ª××¦××ª ×ª××× × ×¢×××¨ âªcloudâ¬â">
            <a:extLst>
              <a:ext uri="{FF2B5EF4-FFF2-40B4-BE49-F238E27FC236}">
                <a16:creationId xmlns:a16="http://schemas.microsoft.com/office/drawing/2014/main" id="{0FC8F68F-2D42-4D11-BD59-5AC6CF493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014" y1="45366" x2="33014" y2="45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54"/>
          <a:stretch/>
        </p:blipFill>
        <p:spPr bwMode="auto">
          <a:xfrm>
            <a:off x="2728118" y="1963738"/>
            <a:ext cx="6953250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×ª××¦××ª ×ª××× × ×¢×××¨ âªperson cartoonâ¬â">
            <a:extLst>
              <a:ext uri="{FF2B5EF4-FFF2-40B4-BE49-F238E27FC236}">
                <a16:creationId xmlns:a16="http://schemas.microsoft.com/office/drawing/2014/main" id="{0C2C8379-8691-4919-9F2C-EF99AB92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00" b="90000" l="9016" r="89930">
                        <a14:foregroundMark x1="50351" y1="7615" x2="50351" y2="7615"/>
                        <a14:foregroundMark x1="33489" y1="7308" x2="33489" y2="7308"/>
                        <a14:foregroundMark x1="40984" y1="3000" x2="40984" y2="3000"/>
                        <a14:foregroundMark x1="9016" y1="26692" x2="9016" y2="26692"/>
                        <a14:foregroundMark x1="15340" y1="38769" x2="15340" y2="38769"/>
                        <a14:foregroundMark x1="9016" y1="63538" x2="9016" y2="63538"/>
                        <a14:foregroundMark x1="17447" y1="81154" x2="16862" y2="81000"/>
                        <a14:foregroundMark x1="16511" y1="81154" x2="16511" y2="81154"/>
                        <a14:foregroundMark x1="16511" y1="79769" x2="16511" y2="79769"/>
                        <a14:foregroundMark x1="14754" y1="84846" x2="14754" y2="84846"/>
                        <a14:foregroundMark x1="15222" y1="84000" x2="15222" y2="84000"/>
                      </a14:backgroundRemoval>
                    </a14:imgEffect>
                    <a14:imgEffect>
                      <a14:artisticPaintStrokes/>
                    </a14:imgEffect>
                    <a14:imgEffect>
                      <a14:colorTemperature colorTemp="1118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0" y="402541"/>
            <a:ext cx="798621" cy="1141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EB73EC6F-8E31-4242-939D-E10644DBB265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15" name="תמונה 14">
              <a:extLst>
                <a:ext uri="{FF2B5EF4-FFF2-40B4-BE49-F238E27FC236}">
                  <a16:creationId xmlns:a16="http://schemas.microsoft.com/office/drawing/2014/main" id="{9B8C4F32-FF44-4B88-AFA8-3C41288D2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E2AAB5F4-9840-464F-AD7D-B5DFD33F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756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4407F48B-0297-4C97-89E6-7D0530C7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97313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0D612403-93B2-44D9-90E0-9FC67798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97313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99551338-D0B1-4B66-8912-7851D632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421639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A212E53C-C8F3-41B2-AF62-7A35F389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4216400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2C637AA7-A0D2-43EE-A870-87184D41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7472B44A-DD22-4538-99D6-EF791407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6048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5007A330-554F-4507-A285-4D0CCB24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6175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DD6299CD-8CBF-47C3-81C7-7FB2B76A3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×ª××¦××ª ×ª××× × ×¢×××¨ âªcloudâ¬â">
            <a:extLst>
              <a:ext uri="{FF2B5EF4-FFF2-40B4-BE49-F238E27FC236}">
                <a16:creationId xmlns:a16="http://schemas.microsoft.com/office/drawing/2014/main" id="{0FC8F68F-2D42-4D11-BD59-5AC6CF493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014" y1="45366" x2="33014" y2="45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54"/>
          <a:stretch/>
        </p:blipFill>
        <p:spPr bwMode="auto">
          <a:xfrm>
            <a:off x="2728118" y="1963738"/>
            <a:ext cx="6953250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×ª××¦××ª ×ª××× × ×¢×××¨ âªperson cartoonâ¬â">
            <a:extLst>
              <a:ext uri="{FF2B5EF4-FFF2-40B4-BE49-F238E27FC236}">
                <a16:creationId xmlns:a16="http://schemas.microsoft.com/office/drawing/2014/main" id="{0C2C8379-8691-4919-9F2C-EF99AB92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00" b="90000" l="9016" r="89930">
                        <a14:foregroundMark x1="50351" y1="7615" x2="50351" y2="7615"/>
                        <a14:foregroundMark x1="33489" y1="7308" x2="33489" y2="7308"/>
                        <a14:foregroundMark x1="40984" y1="3000" x2="40984" y2="3000"/>
                        <a14:foregroundMark x1="9016" y1="26692" x2="9016" y2="26692"/>
                        <a14:foregroundMark x1="15340" y1="38769" x2="15340" y2="38769"/>
                        <a14:foregroundMark x1="9016" y1="63538" x2="9016" y2="63538"/>
                        <a14:foregroundMark x1="17447" y1="81154" x2="16862" y2="81000"/>
                        <a14:foregroundMark x1="16511" y1="81154" x2="16511" y2="81154"/>
                        <a14:foregroundMark x1="16511" y1="79769" x2="16511" y2="79769"/>
                        <a14:foregroundMark x1="14754" y1="84846" x2="14754" y2="84846"/>
                        <a14:foregroundMark x1="15222" y1="84000" x2="15222" y2="84000"/>
                      </a14:backgroundRemoval>
                    </a14:imgEffect>
                    <a14:imgEffect>
                      <a14:artisticPaintStrokes/>
                    </a14:imgEffect>
                    <a14:imgEffect>
                      <a14:colorTemperature colorTemp="1118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0" y="402541"/>
            <a:ext cx="798621" cy="1141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" name="מחבר: מעוקל 3">
            <a:extLst>
              <a:ext uri="{FF2B5EF4-FFF2-40B4-BE49-F238E27FC236}">
                <a16:creationId xmlns:a16="http://schemas.microsoft.com/office/drawing/2014/main" id="{7A3FB774-6A5C-44D7-8DD7-AACB2300E5AA}"/>
              </a:ext>
            </a:extLst>
          </p:cNvPr>
          <p:cNvCxnSpPr>
            <a:cxnSpLocks/>
            <a:stCxn id="3078" idx="0"/>
            <a:endCxn id="3076" idx="0"/>
          </p:cNvCxnSpPr>
          <p:nvPr/>
        </p:nvCxnSpPr>
        <p:spPr>
          <a:xfrm rot="16200000" flipH="1">
            <a:off x="2598368" y="-1642637"/>
            <a:ext cx="1561197" cy="5651552"/>
          </a:xfrm>
          <a:prstGeom prst="curvedConnector3">
            <a:avLst>
              <a:gd name="adj1" fmla="val -14643"/>
            </a:avLst>
          </a:prstGeom>
          <a:ln w="5715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8FED4CF7-9A38-4BB2-B7BB-A6FA592D9245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20" name="תמונה 19">
              <a:extLst>
                <a:ext uri="{FF2B5EF4-FFF2-40B4-BE49-F238E27FC236}">
                  <a16:creationId xmlns:a16="http://schemas.microsoft.com/office/drawing/2014/main" id="{D880471A-71FF-4E5D-A6A0-AE4A6443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9AC2597-6515-44B0-A759-1D396B5AD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231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4407F48B-0297-4C97-89E6-7D0530C7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97313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0D612403-93B2-44D9-90E0-9FC67798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97313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99551338-D0B1-4B66-8912-7851D632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7" y="4216399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×ª××¦××ª ×ª××× × ×¢×××¨ âªData baseâ¬â">
            <a:extLst>
              <a:ext uri="{FF2B5EF4-FFF2-40B4-BE49-F238E27FC236}">
                <a16:creationId xmlns:a16="http://schemas.microsoft.com/office/drawing/2014/main" id="{A212E53C-C8F3-41B2-AF62-7A35F389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11" y1="64000" x2="67111" y2="64000"/>
                        <a14:foregroundMark x1="38222" y1="79556" x2="38222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4216400"/>
            <a:ext cx="1668462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2C637AA7-A0D2-43EE-A870-87184D41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7472B44A-DD22-4538-99D6-EF791407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68" y="6048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5007A330-554F-4507-A285-4D0CCB24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61753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×ª××¦××ª ×ª××× × ×¢×××¨ âªinterface linesâ¬â">
            <a:extLst>
              <a:ext uri="{FF2B5EF4-FFF2-40B4-BE49-F238E27FC236}">
                <a16:creationId xmlns:a16="http://schemas.microsoft.com/office/drawing/2014/main" id="{DD6299CD-8CBF-47C3-81C7-7FB2B76A3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2" y="38766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×ª××¦××ª ×ª××× × ×¢×××¨ âªcloudâ¬â">
            <a:extLst>
              <a:ext uri="{FF2B5EF4-FFF2-40B4-BE49-F238E27FC236}">
                <a16:creationId xmlns:a16="http://schemas.microsoft.com/office/drawing/2014/main" id="{0FC8F68F-2D42-4D11-BD59-5AC6CF493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014" y1="45366" x2="33014" y2="45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54"/>
          <a:stretch/>
        </p:blipFill>
        <p:spPr bwMode="auto">
          <a:xfrm>
            <a:off x="2728118" y="1963738"/>
            <a:ext cx="6953250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×ª××¦××ª ×ª××× × ×¢×××¨ âªperson cartoonâ¬â">
            <a:extLst>
              <a:ext uri="{FF2B5EF4-FFF2-40B4-BE49-F238E27FC236}">
                <a16:creationId xmlns:a16="http://schemas.microsoft.com/office/drawing/2014/main" id="{0C2C8379-8691-4919-9F2C-EF99AB92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00" b="90000" l="9016" r="89930">
                        <a14:foregroundMark x1="50351" y1="7615" x2="50351" y2="7615"/>
                        <a14:foregroundMark x1="33489" y1="7308" x2="33489" y2="7308"/>
                        <a14:foregroundMark x1="40984" y1="3000" x2="40984" y2="3000"/>
                        <a14:foregroundMark x1="9016" y1="26692" x2="9016" y2="26692"/>
                        <a14:foregroundMark x1="15340" y1="38769" x2="15340" y2="38769"/>
                        <a14:foregroundMark x1="9016" y1="63538" x2="9016" y2="63538"/>
                        <a14:foregroundMark x1="17447" y1="81154" x2="16862" y2="81000"/>
                        <a14:foregroundMark x1="16511" y1="81154" x2="16511" y2="81154"/>
                        <a14:foregroundMark x1="16511" y1="79769" x2="16511" y2="79769"/>
                        <a14:foregroundMark x1="14754" y1="84846" x2="14754" y2="84846"/>
                        <a14:foregroundMark x1="15222" y1="84000" x2="15222" y2="84000"/>
                      </a14:backgroundRemoval>
                    </a14:imgEffect>
                    <a14:imgEffect>
                      <a14:artisticPaintStrokes/>
                    </a14:imgEffect>
                    <a14:imgEffect>
                      <a14:colorTemperature colorTemp="1118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0" y="402541"/>
            <a:ext cx="798621" cy="1141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653C0088-CF93-439E-B792-98027ABDB79F}"/>
              </a:ext>
            </a:extLst>
          </p:cNvPr>
          <p:cNvGrpSpPr/>
          <p:nvPr/>
        </p:nvGrpSpPr>
        <p:grpSpPr>
          <a:xfrm>
            <a:off x="0" y="5460999"/>
            <a:ext cx="1716925" cy="1646775"/>
            <a:chOff x="-535825" y="2484975"/>
            <a:chExt cx="4762500" cy="4762500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6403CB7D-472C-4CFC-BDA1-43316CFF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35825" y="2484975"/>
              <a:ext cx="4762500" cy="4762500"/>
            </a:xfrm>
            <a:prstGeom prst="rect">
              <a:avLst/>
            </a:prstGeom>
          </p:spPr>
        </p:pic>
        <p:pic>
          <p:nvPicPr>
            <p:cNvPr id="17" name="תמונה 16">
              <a:extLst>
                <a:ext uri="{FF2B5EF4-FFF2-40B4-BE49-F238E27FC236}">
                  <a16:creationId xmlns:a16="http://schemas.microsoft.com/office/drawing/2014/main" id="{B178D036-1DA6-40C6-B963-D8E3C1E5D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84200" y1="59000" x2="84200" y2="59000"/>
                          <a14:foregroundMark x1="75600" y1="59000" x2="75600" y2="59000"/>
                          <a14:foregroundMark x1="75600" y1="53400" x2="75600" y2="53400"/>
                          <a14:foregroundMark x1="70000" y1="59800" x2="70000" y2="59800"/>
                          <a14:foregroundMark x1="58200" y1="57200" x2="58200" y2="57200"/>
                          <a14:backgroundMark x1="65800" y1="52400" x2="65800" y2="52400"/>
                          <a14:backgroundMark x1="64400" y1="52800" x2="62200" y2="54800"/>
                          <a14:backgroundMark x1="67400" y1="51600" x2="65400" y2="49800"/>
                        </a14:backgroundRemoval>
                      </a14:imgEffect>
                    </a14:imgLayer>
                  </a14:imgProps>
                </a:ext>
              </a:extLst>
            </a:blip>
            <a:srcRect l="46349" t="51403" b="30829"/>
            <a:stretch/>
          </p:blipFill>
          <p:spPr>
            <a:xfrm>
              <a:off x="1671550" y="4929811"/>
              <a:ext cx="2555125" cy="84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618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2.5E-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ראוי לציטוט">
  <a:themeElements>
    <a:clrScheme name="ראוי לציטוט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ראוי לציטוט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ראוי לציטוט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ראוי לציטוט</Template>
  <TotalTime>432</TotalTime>
  <Words>196</Words>
  <Application>Microsoft Office PowerPoint</Application>
  <PresentationFormat>מסך רחב</PresentationFormat>
  <Paragraphs>26</Paragraphs>
  <Slides>14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Gisha</vt:lpstr>
      <vt:lpstr>Wingdings 2</vt:lpstr>
      <vt:lpstr>ראוי לציטוט</vt:lpstr>
      <vt:lpstr>OniX</vt:lpstr>
      <vt:lpstr>מי אנחנו?</vt:lpstr>
      <vt:lpstr>מה הבעיה?</vt:lpstr>
      <vt:lpstr>התהליך שעברנו</vt:lpstr>
      <vt:lpstr>הפתרון שהצענו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בעיית האבטחה ופתרונה</vt:lpstr>
      <vt:lpstr>הדגמה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OniX</dc:title>
  <dc:creator>רועי עמרני</dc:creator>
  <cp:lastModifiedBy>רועי עמרני</cp:lastModifiedBy>
  <cp:revision>24</cp:revision>
  <dcterms:created xsi:type="dcterms:W3CDTF">2018-05-16T03:38:43Z</dcterms:created>
  <dcterms:modified xsi:type="dcterms:W3CDTF">2018-05-16T10:50:45Z</dcterms:modified>
</cp:coreProperties>
</file>